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Syne Extra Bold" panose="020B0604020202020204" charset="0"/>
      <p:regular r:id="rId14"/>
    </p:embeddedFont>
    <p:embeddedFont>
      <p:font typeface="Syne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2925"/>
    <a:srgbClr val="1D2924"/>
    <a:srgbClr val="141E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0" d="100"/>
          <a:sy n="70" d="100"/>
        </p:scale>
        <p:origin x="1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04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-2-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-2-5.svg"/><Relationship Id="rId5" Type="http://schemas.openxmlformats.org/officeDocument/2006/relationships/image" Target="../media/image-2-3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5738"/>
            <a:ext cx="5486400" cy="97537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5632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Дигиталните плащания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442114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Банкови карти срещу виртуални пари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89526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Откройте преимуществата на съвременните начини за плащане и защо дигиталната трансформация на финансите е важна за всички нас.</a:t>
            </a:r>
            <a:endParaRPr lang="en-US" sz="1750" dirty="0"/>
          </a:p>
        </p:txBody>
      </p:sp>
      <p:sp>
        <p:nvSpPr>
          <p:cNvPr id="6" name="Rectangle 5"/>
          <p:cNvSpPr/>
          <p:nvPr/>
        </p:nvSpPr>
        <p:spPr>
          <a:xfrm>
            <a:off x="12454378" y="7324131"/>
            <a:ext cx="2169042" cy="808074"/>
          </a:xfrm>
          <a:prstGeom prst="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79006"/>
            <a:ext cx="12564904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Бъдещето е вече тук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52368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Дигиталните плащания не са само удобство – те формират по-сигурна, прозрачна и инновативна финансова система.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54898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1084" y="6112193"/>
            <a:ext cx="32140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Приемете промяната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660261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Откройте възможностите на дигиталните плащания днес.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854898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74256" y="6112193"/>
            <a:ext cx="29810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Управлявайте умно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74256" y="660261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Следете, анализирайте и контролирайте вашите финанси.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854898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97427" y="6112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Бъдете сигурни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97427" y="660261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Съвременните технологии защитават вас и вашите пари.</a:t>
            </a:r>
            <a:endParaRPr lang="en-US" sz="17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843" y="7721798"/>
            <a:ext cx="2182557" cy="4925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52058" y="2188029"/>
            <a:ext cx="8632371" cy="2960914"/>
          </a:xfrm>
          <a:prstGeom prst="rect">
            <a:avLst/>
          </a:prstGeom>
          <a:solidFill>
            <a:srgbClr val="1D2924"/>
          </a:solidFill>
          <a:ln>
            <a:solidFill>
              <a:srgbClr val="1D29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90257" y="2391213"/>
            <a:ext cx="81642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0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Благодаря за вниманието !</a:t>
            </a:r>
            <a:endParaRPr lang="en-US" sz="8000" b="1" i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843" y="7735781"/>
            <a:ext cx="218255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3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509823"/>
            <a:ext cx="5486400" cy="95667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930" y="957024"/>
            <a:ext cx="7586543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Удобство на всяка стъпка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5930" y="1982272"/>
            <a:ext cx="3685223" cy="2888933"/>
          </a:xfrm>
          <a:prstGeom prst="roundRect">
            <a:avLst>
              <a:gd name="adj" fmla="val 322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05245" y="2211586"/>
            <a:ext cx="665083" cy="665083"/>
          </a:xfrm>
          <a:prstGeom prst="roundRect">
            <a:avLst>
              <a:gd name="adj" fmla="val 13747285"/>
            </a:avLst>
          </a:prstGeom>
          <a:solidFill>
            <a:srgbClr val="A9F00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88125" y="2394466"/>
            <a:ext cx="299204" cy="2992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5245" y="309836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Без наличност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005245" y="3577828"/>
            <a:ext cx="3226594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Оставете парите дома – картата е всичко, което ви трябва.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4682847" y="1982272"/>
            <a:ext cx="3685223" cy="2888933"/>
          </a:xfrm>
          <a:prstGeom prst="roundRect">
            <a:avLst>
              <a:gd name="adj" fmla="val 322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912162" y="2211586"/>
            <a:ext cx="665083" cy="665083"/>
          </a:xfrm>
          <a:prstGeom prst="roundRect">
            <a:avLst>
              <a:gd name="adj" fmla="val 13747285"/>
            </a:avLst>
          </a:prstGeom>
          <a:solidFill>
            <a:srgbClr val="A9F00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95042" y="2394466"/>
            <a:ext cx="299204" cy="29920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2162" y="309836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По целия свят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4912162" y="3577828"/>
            <a:ext cx="3226594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Достъп до банкомати и плащане навсякъде, където пътувате.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775930" y="5092898"/>
            <a:ext cx="7592139" cy="2179558"/>
          </a:xfrm>
          <a:prstGeom prst="roundRect">
            <a:avLst>
              <a:gd name="adj" fmla="val 427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005245" y="5322213"/>
            <a:ext cx="665083" cy="665083"/>
          </a:xfrm>
          <a:prstGeom prst="roundRect">
            <a:avLst>
              <a:gd name="adj" fmla="val 13747285"/>
            </a:avLst>
          </a:prstGeom>
          <a:solidFill>
            <a:srgbClr val="A9F00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88125" y="5505093"/>
            <a:ext cx="299204" cy="29920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05245" y="6208990"/>
            <a:ext cx="290964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Онлайн пазаруване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1005245" y="6688455"/>
            <a:ext cx="713351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Магазин, билети, услуги – всички покупки в един клик.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87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Сигурност първо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Банкови карти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8355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Блокиране на картата при загуба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406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Защита срещу неразрешени преводи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4580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Идентификация чрез пин код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Виртуални пари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38355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Криптиране от начало до край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64069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Двуфакторна автентикация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08289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Контрол през мобилно приложение</a:t>
            </a:r>
            <a:endParaRPr lang="en-US" sz="17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843" y="7406569"/>
            <a:ext cx="2182557" cy="823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9342"/>
            <a:ext cx="74678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Безконтактни плащания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617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Бързо, хигиенично и удобно. Просто приближете картата или телефона към терминала.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79802"/>
            <a:ext cx="4158615" cy="2570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976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Карта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46723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Тапнете вашата физическа карта.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179802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5976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Телефон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646723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Apple Pay, Google Pay – още по-бързо.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179802"/>
            <a:ext cx="4158615" cy="25702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5976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Носимо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646723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Дори часовник може да плаща.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7843" y="7406569"/>
            <a:ext cx="2182557" cy="823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5088"/>
            <a:ext cx="66816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Следене на разходите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7540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Мобилното банкиране ви дава пълна видимост. Всяка трансакция, всеки ден, всяка категория.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7349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017306" y="2812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Реално време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30327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Моментална нотификация за всяко плащане директно на телефона ви.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4827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017306" y="4560570"/>
            <a:ext cx="38108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Категоризирани разходи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017306" y="505098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Лесно видите колко похарчите за храна, пътни разходи или развлечения.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62304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017306" y="6308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Месечни отчети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017306" y="679870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Анализирайте моделите и направете по-добри финансови решения.</a:t>
            </a:r>
            <a:endParaRPr lang="en-US" sz="17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843" y="7406569"/>
            <a:ext cx="2182557" cy="823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Наград и бонуси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Печелете докато харчите. Кешбек, точки за награди или специални отстъпки при всяка покупка.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170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Кешбек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60934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Връщане на част от сумата на картата.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666" y="2637414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170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Точки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660934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Събирайте точки за всяка трансакция.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642" y="2637414"/>
            <a:ext cx="4564975" cy="45649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623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Отстъпки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113502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Специални предложения в партньорски магазини.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642" y="2637413"/>
            <a:ext cx="4564975" cy="456497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57256" y="5623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Награди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113502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Пътни бонуси, пътни застраховки и други привилегии.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566" y="2637414"/>
            <a:ext cx="4564975" cy="45649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3495" y="3114378"/>
            <a:ext cx="1294223" cy="12942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6080" y="3159078"/>
            <a:ext cx="1192966" cy="11929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3495" y="5469822"/>
            <a:ext cx="1287360" cy="12873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1441" y="5469822"/>
            <a:ext cx="1176842" cy="11768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47843" y="7292661"/>
            <a:ext cx="2182557" cy="823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2258"/>
            <a:ext cx="73831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Международни преводи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211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Виртуалните пари революционизираха трансграничните плащания. По-ниски такси, по-бърза обработка.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28968"/>
            <a:ext cx="21227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Традиционен превод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064443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1-3 работни дни, висока такса.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77578" y="4128968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➜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161365" y="4128968"/>
            <a:ext cx="22038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Дигитален превод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161365" y="5064443"/>
            <a:ext cx="22038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Минути, минимални разходи.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2659499"/>
            <a:ext cx="4919305" cy="29106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7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Прозрачност на икономиката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25096"/>
            <a:ext cx="7556421" cy="2737009"/>
          </a:xfrm>
          <a:prstGeom prst="roundRect">
            <a:avLst>
              <a:gd name="adj" fmla="val 348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632716"/>
            <a:ext cx="3770590" cy="1542336"/>
          </a:xfrm>
          <a:prstGeom prst="roundRect">
            <a:avLst>
              <a:gd name="adj" fmla="val 6177"/>
            </a:avLst>
          </a:prstGeom>
          <a:solidFill>
            <a:srgbClr val="547808"/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859530"/>
            <a:ext cx="33169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Намаляване на сивата икономика</a:t>
            </a: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– по-малко укриване на данъци.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058400" y="3632716"/>
            <a:ext cx="3770590" cy="1542336"/>
          </a:xfrm>
          <a:prstGeom prst="rect">
            <a:avLst/>
          </a:prstGeom>
          <a:solidFill>
            <a:srgbClr val="547808"/>
          </a:solidFill>
          <a:ln/>
        </p:spPr>
      </p:sp>
      <p:sp>
        <p:nvSpPr>
          <p:cNvPr id="8" name="Shape 5"/>
          <p:cNvSpPr/>
          <p:nvPr/>
        </p:nvSpPr>
        <p:spPr>
          <a:xfrm>
            <a:off x="10058400" y="3632716"/>
            <a:ext cx="30480" cy="1542336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9" name="Text 6"/>
          <p:cNvSpPr/>
          <p:nvPr/>
        </p:nvSpPr>
        <p:spPr>
          <a:xfrm>
            <a:off x="10285214" y="3859530"/>
            <a:ext cx="33169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Видимост на потоците</a:t>
            </a: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– всяка трансакция е записана и проверима.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7810" y="5175052"/>
            <a:ext cx="7541181" cy="1179433"/>
          </a:xfrm>
          <a:prstGeom prst="rect">
            <a:avLst/>
          </a:prstGeom>
          <a:solidFill>
            <a:srgbClr val="547808"/>
          </a:solidFill>
          <a:ln/>
        </p:spPr>
      </p:sp>
      <p:sp>
        <p:nvSpPr>
          <p:cNvPr id="11" name="Shape 8"/>
          <p:cNvSpPr/>
          <p:nvPr/>
        </p:nvSpPr>
        <p:spPr>
          <a:xfrm>
            <a:off x="6287810" y="5175052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401866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По-ниски разходи</a:t>
            </a: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– намаляване на административните разходи за кеш.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843" y="7406569"/>
            <a:ext cx="2182557" cy="823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3550"/>
            <a:ext cx="6028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Иновации в финтех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459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Дигиталните плащания стимулират развитието на нови технологии и услуги.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1133951" y="3130987"/>
            <a:ext cx="6067663" cy="226814"/>
          </a:xfrm>
          <a:prstGeom prst="roundRect">
            <a:avLst>
              <a:gd name="adj" fmla="val 4200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290411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0604" y="3811429"/>
            <a:ext cx="31706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Мобилни портфейли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301847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Apple Pay, Google Pay, Samsung Pay.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768709" y="2790825"/>
            <a:ext cx="6067782" cy="226814"/>
          </a:xfrm>
          <a:prstGeom prst="roundRect">
            <a:avLst>
              <a:gd name="adj" fmla="val 4200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28548" y="256395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655362" y="3471267"/>
            <a:ext cx="30491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Изкуствен интелект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55362" y="396168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Дефекция на измама в реално време.</a:t>
            </a:r>
            <a:endParaRPr lang="en-US" sz="2000" dirty="0"/>
          </a:p>
        </p:txBody>
      </p:sp>
      <p:sp>
        <p:nvSpPr>
          <p:cNvPr id="14" name="Shape 10"/>
          <p:cNvSpPr/>
          <p:nvPr/>
        </p:nvSpPr>
        <p:spPr>
          <a:xfrm>
            <a:off x="1133951" y="5685353"/>
            <a:ext cx="6067663" cy="226814"/>
          </a:xfrm>
          <a:prstGeom prst="roundRect">
            <a:avLst>
              <a:gd name="adj" fmla="val 4200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820344" y="547183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1020604" y="63657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Блокчейн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1020604" y="6856214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Криптовалути и децентрализовани финанси.</a:t>
            </a:r>
            <a:endParaRPr lang="en-US" sz="2000" dirty="0"/>
          </a:p>
        </p:txBody>
      </p:sp>
      <p:sp>
        <p:nvSpPr>
          <p:cNvPr id="19" name="Shape 14"/>
          <p:cNvSpPr/>
          <p:nvPr/>
        </p:nvSpPr>
        <p:spPr>
          <a:xfrm>
            <a:off x="7768709" y="5345192"/>
            <a:ext cx="6067782" cy="226814"/>
          </a:xfrm>
          <a:prstGeom prst="roundRect">
            <a:avLst>
              <a:gd name="adj" fmla="val 4200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28548" y="5118318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7655362" y="6025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Биометрия</a:t>
            </a:r>
            <a:endParaRPr lang="en-US" sz="2200" dirty="0"/>
          </a:p>
        </p:txBody>
      </p:sp>
      <p:sp>
        <p:nvSpPr>
          <p:cNvPr id="23" name="Text 17"/>
          <p:cNvSpPr/>
          <p:nvPr/>
        </p:nvSpPr>
        <p:spPr>
          <a:xfrm>
            <a:off x="7655361" y="648771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Отпечатък, лице, глас за аутентикация.</a:t>
            </a:r>
            <a:endParaRPr lang="en-US" sz="2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03" y="2993774"/>
            <a:ext cx="567096" cy="5670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79" y="5572006"/>
            <a:ext cx="466920" cy="4669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598" y="2608814"/>
            <a:ext cx="576222" cy="57622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775" y="5188224"/>
            <a:ext cx="567215" cy="56721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7843" y="7406569"/>
            <a:ext cx="2182557" cy="823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424</Words>
  <Application>Microsoft Office PowerPoint</Application>
  <PresentationFormat>Custom</PresentationFormat>
  <Paragraphs>85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Syne Extra Bold</vt:lpstr>
      <vt:lpstr>Syne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User</cp:lastModifiedBy>
  <cp:revision>3</cp:revision>
  <dcterms:created xsi:type="dcterms:W3CDTF">2025-11-07T07:25:02Z</dcterms:created>
  <dcterms:modified xsi:type="dcterms:W3CDTF">2025-11-07T07:40:00Z</dcterms:modified>
</cp:coreProperties>
</file>